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4" r:id="rId25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 autoAdjust="0"/>
    <p:restoredTop sz="99676" autoAdjust="0"/>
  </p:normalViewPr>
  <p:slideViewPr>
    <p:cSldViewPr>
      <p:cViewPr>
        <p:scale>
          <a:sx n="100" d="100"/>
          <a:sy n="100" d="100"/>
        </p:scale>
        <p:origin x="-210" y="-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fld id="{1EB5DAFB-34BF-4284-B2BE-8AD09CBDFED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5153"/>
            <a:ext cx="4984962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fld id="{A46F3C1D-89C0-4A75-9D37-2149274EFD9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6" name="Picture 12" descr="Picture2mod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638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743200"/>
            <a:ext cx="6400800" cy="17526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0" y="1295400"/>
            <a:ext cx="77724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6011863"/>
            <a:ext cx="9148763" cy="846137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8382000" y="60960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/>
            <a:fld id="{7BE4DF8A-4378-4A64-AE09-F20DA933795D}" type="slidenum">
              <a:rPr lang="en-US" sz="1200">
                <a:solidFill>
                  <a:schemeClr val="bg1"/>
                </a:solidFill>
              </a:rPr>
              <a:pPr algn="r"/>
              <a:t>‹#›</a:t>
            </a:fld>
            <a:endParaRPr 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99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99FF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99FF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99FF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99FF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99FF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99FF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99FF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99FF"/>
          </a:solidFill>
          <a:latin typeface="Arial" charset="0"/>
        </a:defRPr>
      </a:lvl9pPr>
    </p:titleStyle>
    <p:bodyStyle>
      <a:lvl1pPr marL="193675" indent="-193675" algn="l" rtl="0" eaLnBrk="1" fontAlgn="base" hangingPunct="1">
        <a:spcBef>
          <a:spcPct val="20000"/>
        </a:spcBef>
        <a:spcAft>
          <a:spcPct val="0"/>
        </a:spcAft>
        <a:buClr>
          <a:srgbClr val="0099FF"/>
        </a:buClr>
        <a:buSzPct val="10000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384175" algn="l" rtl="0" eaLnBrk="1" fontAlgn="base" hangingPunct="1">
        <a:spcBef>
          <a:spcPct val="20000"/>
        </a:spcBef>
        <a:spcAft>
          <a:spcPct val="0"/>
        </a:spcAft>
        <a:buClr>
          <a:srgbClr val="0099FF"/>
        </a:buClr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2pPr>
      <a:lvl3pPr marL="760413" indent="-185738" algn="l" rtl="0" eaLnBrk="1" fontAlgn="base" hangingPunct="1">
        <a:spcBef>
          <a:spcPct val="20000"/>
        </a:spcBef>
        <a:spcAft>
          <a:spcPct val="0"/>
        </a:spcAft>
        <a:buClr>
          <a:srgbClr val="0099FF"/>
        </a:buClr>
        <a:buFont typeface="Times" pitchFamily="18" charset="0"/>
        <a:buChar char="•"/>
        <a:defRPr sz="1600">
          <a:solidFill>
            <a:schemeClr val="tx1"/>
          </a:solidFill>
          <a:latin typeface="+mn-lt"/>
        </a:defRPr>
      </a:lvl3pPr>
      <a:lvl4pPr marL="1138238" indent="-187325" algn="l" rtl="0" eaLnBrk="1" fontAlgn="base" hangingPunct="1">
        <a:spcBef>
          <a:spcPct val="20000"/>
        </a:spcBef>
        <a:spcAft>
          <a:spcPct val="0"/>
        </a:spcAft>
        <a:buClr>
          <a:srgbClr val="0099FF"/>
        </a:buClr>
        <a:buFont typeface="Times" pitchFamily="18" charset="0"/>
        <a:buChar char="•"/>
        <a:defRPr sz="1400">
          <a:solidFill>
            <a:schemeClr val="tx1"/>
          </a:solidFill>
          <a:latin typeface="+mn-lt"/>
        </a:defRPr>
      </a:lvl4pPr>
      <a:lvl5pPr marL="1520825" indent="-192088" algn="l" rtl="0" eaLnBrk="1" fontAlgn="base" hangingPunct="1">
        <a:spcBef>
          <a:spcPct val="20000"/>
        </a:spcBef>
        <a:spcAft>
          <a:spcPct val="0"/>
        </a:spcAft>
        <a:buClr>
          <a:srgbClr val="0099FF"/>
        </a:buClr>
        <a:buFont typeface="Times" pitchFamily="18" charset="0"/>
        <a:buChar char="•"/>
        <a:defRPr sz="1200">
          <a:solidFill>
            <a:schemeClr val="tx1"/>
          </a:solidFill>
          <a:latin typeface="+mn-lt"/>
        </a:defRPr>
      </a:lvl5pPr>
      <a:lvl6pPr marL="1978025" indent="-192088" algn="l" rtl="0" eaLnBrk="1" fontAlgn="base" hangingPunct="1">
        <a:spcBef>
          <a:spcPct val="20000"/>
        </a:spcBef>
        <a:spcAft>
          <a:spcPct val="0"/>
        </a:spcAft>
        <a:buClr>
          <a:srgbClr val="0099FF"/>
        </a:buClr>
        <a:buFont typeface="Times" pitchFamily="18" charset="0"/>
        <a:buChar char="•"/>
        <a:defRPr sz="1200">
          <a:solidFill>
            <a:schemeClr val="tx1"/>
          </a:solidFill>
          <a:latin typeface="+mn-lt"/>
        </a:defRPr>
      </a:lvl6pPr>
      <a:lvl7pPr marL="2435225" indent="-192088" algn="l" rtl="0" eaLnBrk="1" fontAlgn="base" hangingPunct="1">
        <a:spcBef>
          <a:spcPct val="20000"/>
        </a:spcBef>
        <a:spcAft>
          <a:spcPct val="0"/>
        </a:spcAft>
        <a:buClr>
          <a:srgbClr val="0099FF"/>
        </a:buClr>
        <a:buFont typeface="Times" pitchFamily="18" charset="0"/>
        <a:buChar char="•"/>
        <a:defRPr sz="1200">
          <a:solidFill>
            <a:schemeClr val="tx1"/>
          </a:solidFill>
          <a:latin typeface="+mn-lt"/>
        </a:defRPr>
      </a:lvl7pPr>
      <a:lvl8pPr marL="2892425" indent="-192088" algn="l" rtl="0" eaLnBrk="1" fontAlgn="base" hangingPunct="1">
        <a:spcBef>
          <a:spcPct val="20000"/>
        </a:spcBef>
        <a:spcAft>
          <a:spcPct val="0"/>
        </a:spcAft>
        <a:buClr>
          <a:srgbClr val="0099FF"/>
        </a:buClr>
        <a:buFont typeface="Times" pitchFamily="18" charset="0"/>
        <a:buChar char="•"/>
        <a:defRPr sz="1200">
          <a:solidFill>
            <a:schemeClr val="tx1"/>
          </a:solidFill>
          <a:latin typeface="+mn-lt"/>
        </a:defRPr>
      </a:lvl8pPr>
      <a:lvl9pPr marL="3349625" indent="-192088" algn="l" rtl="0" eaLnBrk="1" fontAlgn="base" hangingPunct="1">
        <a:spcBef>
          <a:spcPct val="20000"/>
        </a:spcBef>
        <a:spcAft>
          <a:spcPct val="0"/>
        </a:spcAft>
        <a:buClr>
          <a:srgbClr val="0099FF"/>
        </a:buClr>
        <a:buFont typeface="Times" pitchFamily="18" charset="0"/>
        <a:buChar char="•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57200" y="3505200"/>
            <a:ext cx="7772400" cy="990600"/>
          </a:xfrm>
        </p:spPr>
        <p:txBody>
          <a:bodyPr/>
          <a:lstStyle/>
          <a:p>
            <a:pPr algn="ctr"/>
            <a:r>
              <a:rPr lang="en-US" b="1" dirty="0" smtClean="0"/>
              <a:t>A league table of inequality in child</a:t>
            </a:r>
            <a:br>
              <a:rPr lang="en-US" b="1" dirty="0" smtClean="0"/>
            </a:br>
            <a:r>
              <a:rPr lang="en-US" b="1" dirty="0" smtClean="0"/>
              <a:t>well-being in the world’s rich </a:t>
            </a:r>
            <a:r>
              <a:rPr lang="en-US" b="1" dirty="0" smtClean="0"/>
              <a:t>countries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57200" y="1828800"/>
            <a:ext cx="7772400" cy="14478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Report Card 9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solidFill>
                  <a:srgbClr val="FFFF00"/>
                </a:solidFill>
              </a:rPr>
              <a:t>The children left behind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9600"/>
          </a:xfrm>
        </p:spPr>
        <p:txBody>
          <a:bodyPr/>
          <a:lstStyle/>
          <a:p>
            <a:r>
              <a:rPr lang="en-US" sz="2800" b="1" dirty="0" smtClean="0"/>
              <a:t>Fig.3b</a:t>
            </a:r>
            <a:r>
              <a:rPr lang="en-US" sz="2800" dirty="0" smtClean="0"/>
              <a:t> </a:t>
            </a:r>
            <a:r>
              <a:rPr lang="en-US" sz="2800" dirty="0" smtClean="0"/>
              <a:t>Inequality in </a:t>
            </a:r>
            <a:r>
              <a:rPr lang="en-US" sz="2800" dirty="0" err="1" smtClean="0"/>
              <a:t>maths</a:t>
            </a:r>
            <a:r>
              <a:rPr lang="en-US" sz="2800" dirty="0" smtClean="0"/>
              <a:t> literacy</a:t>
            </a:r>
            <a:endParaRPr lang="en-US" sz="2800" dirty="0"/>
          </a:p>
        </p:txBody>
      </p:sp>
      <p:pic>
        <p:nvPicPr>
          <p:cNvPr id="1105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990600"/>
            <a:ext cx="7957368" cy="475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 bwMode="auto">
          <a:xfrm>
            <a:off x="609600" y="5562600"/>
            <a:ext cx="3810000" cy="228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9600"/>
          </a:xfrm>
        </p:spPr>
        <p:txBody>
          <a:bodyPr/>
          <a:lstStyle/>
          <a:p>
            <a:r>
              <a:rPr lang="en-US" sz="2800" b="1" dirty="0" smtClean="0"/>
              <a:t>Fig.3c</a:t>
            </a:r>
            <a:r>
              <a:rPr lang="en-US" sz="2800" dirty="0" smtClean="0"/>
              <a:t> </a:t>
            </a:r>
            <a:r>
              <a:rPr lang="en-US" sz="2800" dirty="0" smtClean="0"/>
              <a:t>Inequality in </a:t>
            </a:r>
            <a:r>
              <a:rPr lang="en-US" sz="2800" dirty="0" smtClean="0"/>
              <a:t>science literacy</a:t>
            </a:r>
            <a:endParaRPr lang="en-US" sz="2800" dirty="0"/>
          </a:p>
        </p:txBody>
      </p:sp>
      <p:pic>
        <p:nvPicPr>
          <p:cNvPr id="1116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990600"/>
            <a:ext cx="7971739" cy="475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 bwMode="auto">
          <a:xfrm>
            <a:off x="609600" y="5562600"/>
            <a:ext cx="3810000" cy="228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9600"/>
          </a:xfrm>
        </p:spPr>
        <p:txBody>
          <a:bodyPr/>
          <a:lstStyle/>
          <a:p>
            <a:r>
              <a:rPr lang="en-US" sz="2800" b="1" dirty="0" smtClean="0"/>
              <a:t>Fig.3d</a:t>
            </a:r>
            <a:r>
              <a:rPr lang="en-US" sz="2800" dirty="0" smtClean="0"/>
              <a:t> Educational inequality: </a:t>
            </a:r>
            <a:r>
              <a:rPr lang="en-US" sz="2800" dirty="0" smtClean="0"/>
              <a:t>an overview</a:t>
            </a:r>
            <a:endParaRPr lang="en-US" sz="2800" dirty="0"/>
          </a:p>
        </p:txBody>
      </p:sp>
      <p:pic>
        <p:nvPicPr>
          <p:cNvPr id="1126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76600" y="1143000"/>
            <a:ext cx="2576432" cy="475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/>
          <a:p>
            <a:r>
              <a:rPr lang="en-US" sz="2800" b="1" dirty="0" smtClean="0"/>
              <a:t>Fig.3e</a:t>
            </a:r>
            <a:r>
              <a:rPr lang="en-US" sz="2800" dirty="0" smtClean="0"/>
              <a:t> </a:t>
            </a:r>
            <a:r>
              <a:rPr lang="en-US" sz="2800" dirty="0" smtClean="0"/>
              <a:t>Educational inequality: </a:t>
            </a:r>
            <a:r>
              <a:rPr lang="en-US" sz="2800" dirty="0" smtClean="0"/>
              <a:t>a breakdown</a:t>
            </a:r>
            <a:endParaRPr lang="en-US" sz="2800" dirty="0"/>
          </a:p>
        </p:txBody>
      </p:sp>
      <p:pic>
        <p:nvPicPr>
          <p:cNvPr id="1136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76600" y="1143000"/>
            <a:ext cx="2578448" cy="475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sz="2800" b="1" dirty="0" smtClean="0"/>
              <a:t>Fig.3f(</a:t>
            </a:r>
            <a:r>
              <a:rPr lang="en-US" sz="2800" b="1" dirty="0" err="1" smtClean="0"/>
              <a:t>i</a:t>
            </a:r>
            <a:r>
              <a:rPr lang="en-US" sz="2800" b="1" dirty="0" smtClean="0"/>
              <a:t>)</a:t>
            </a:r>
            <a:r>
              <a:rPr lang="en-US" sz="2800" dirty="0" smtClean="0"/>
              <a:t> Bottom-end inequality and median achievement</a:t>
            </a:r>
            <a:endParaRPr lang="en-US" sz="2800" dirty="0"/>
          </a:p>
        </p:txBody>
      </p:sp>
      <p:pic>
        <p:nvPicPr>
          <p:cNvPr id="1146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1981200"/>
            <a:ext cx="8484516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219200"/>
          </a:xfrm>
        </p:spPr>
        <p:txBody>
          <a:bodyPr/>
          <a:lstStyle/>
          <a:p>
            <a:r>
              <a:rPr lang="en-US" sz="2800" b="1" dirty="0" smtClean="0"/>
              <a:t>Fig.3f(ii)</a:t>
            </a:r>
            <a:r>
              <a:rPr lang="en-US" sz="2800" dirty="0" smtClean="0"/>
              <a:t> </a:t>
            </a:r>
            <a:r>
              <a:rPr lang="en-US" sz="2800" dirty="0" smtClean="0"/>
              <a:t>Bottom-end inequality and </a:t>
            </a:r>
            <a:r>
              <a:rPr lang="en-US" sz="2800" dirty="0" smtClean="0"/>
              <a:t>top-end achievement</a:t>
            </a:r>
            <a:endParaRPr lang="en-US" sz="2800" dirty="0"/>
          </a:p>
        </p:txBody>
      </p:sp>
      <p:pic>
        <p:nvPicPr>
          <p:cNvPr id="1157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1981200"/>
            <a:ext cx="8366759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sz="2800" b="1" dirty="0" smtClean="0"/>
              <a:t>Fig.4a</a:t>
            </a:r>
            <a:r>
              <a:rPr lang="en-US" sz="2800" dirty="0" smtClean="0"/>
              <a:t> Health inequality</a:t>
            </a:r>
            <a:r>
              <a:rPr lang="en-US" sz="2800" dirty="0" smtClean="0"/>
              <a:t>: </a:t>
            </a:r>
            <a:r>
              <a:rPr lang="en-US" sz="2800" dirty="0" smtClean="0"/>
              <a:t>self-reported health complaints</a:t>
            </a:r>
            <a:endParaRPr lang="en-US" sz="2800" dirty="0"/>
          </a:p>
        </p:txBody>
      </p:sp>
      <p:pic>
        <p:nvPicPr>
          <p:cNvPr id="1167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1143000"/>
            <a:ext cx="774612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 bwMode="auto">
          <a:xfrm>
            <a:off x="609600" y="5562600"/>
            <a:ext cx="3810000" cy="228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/>
          <a:lstStyle/>
          <a:p>
            <a:r>
              <a:rPr lang="en-US" sz="2800" b="1" dirty="0" smtClean="0"/>
              <a:t>Fig.4b</a:t>
            </a:r>
            <a:r>
              <a:rPr lang="en-US" sz="2800" dirty="0" smtClean="0"/>
              <a:t> </a:t>
            </a:r>
            <a:r>
              <a:rPr lang="en-US" sz="2800" dirty="0" smtClean="0"/>
              <a:t>Health inequality: </a:t>
            </a:r>
            <a:r>
              <a:rPr lang="en-US" sz="2800" dirty="0" smtClean="0"/>
              <a:t>health eating</a:t>
            </a:r>
            <a:endParaRPr lang="en-US" sz="2800" dirty="0"/>
          </a:p>
        </p:txBody>
      </p:sp>
      <p:pic>
        <p:nvPicPr>
          <p:cNvPr id="1177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1143000"/>
            <a:ext cx="78105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 bwMode="auto">
          <a:xfrm>
            <a:off x="609600" y="5562600"/>
            <a:ext cx="3810000" cy="228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sz="2800" b="1" dirty="0" smtClean="0"/>
              <a:t>Fig.4c</a:t>
            </a:r>
            <a:r>
              <a:rPr lang="en-US" sz="2800" dirty="0" smtClean="0"/>
              <a:t> </a:t>
            </a:r>
            <a:r>
              <a:rPr lang="en-US" sz="2800" dirty="0" smtClean="0"/>
              <a:t>Health inequality: </a:t>
            </a:r>
            <a:r>
              <a:rPr lang="en-US" sz="2800" dirty="0" smtClean="0"/>
              <a:t>vigorous and physical activities</a:t>
            </a:r>
            <a:endParaRPr lang="en-US" sz="2800" dirty="0"/>
          </a:p>
        </p:txBody>
      </p:sp>
      <p:pic>
        <p:nvPicPr>
          <p:cNvPr id="1187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1219200"/>
            <a:ext cx="7913915" cy="4528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z="2800" b="1" dirty="0" smtClean="0"/>
              <a:t>Fig.4d</a:t>
            </a:r>
            <a:r>
              <a:rPr lang="en-US" sz="2800" dirty="0" smtClean="0"/>
              <a:t> Health inequality</a:t>
            </a:r>
            <a:r>
              <a:rPr lang="en-US" sz="2800" dirty="0" smtClean="0"/>
              <a:t>: an overview</a:t>
            </a:r>
            <a:endParaRPr lang="en-US" sz="2800" dirty="0"/>
          </a:p>
        </p:txBody>
      </p:sp>
      <p:pic>
        <p:nvPicPr>
          <p:cNvPr id="1198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52800" y="1066800"/>
            <a:ext cx="2567224" cy="475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534400" cy="685800"/>
          </a:xfrm>
        </p:spPr>
        <p:txBody>
          <a:bodyPr/>
          <a:lstStyle/>
          <a:p>
            <a:r>
              <a:rPr lang="en-US" sz="2800" b="1" dirty="0" smtClean="0"/>
              <a:t>Fig.1a</a:t>
            </a:r>
            <a:r>
              <a:rPr lang="en-US" sz="2800" dirty="0" smtClean="0"/>
              <a:t> A league table of inequality in child well-being</a:t>
            </a:r>
            <a:endParaRPr lang="en-US" sz="2800" dirty="0"/>
          </a:p>
        </p:txBody>
      </p:sp>
      <p:pic>
        <p:nvPicPr>
          <p:cNvPr id="10240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6096000"/>
            <a:ext cx="4038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7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590800" y="1066800"/>
            <a:ext cx="4037005" cy="475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/>
          <a:lstStyle/>
          <a:p>
            <a:r>
              <a:rPr lang="en-US" sz="2800" b="1" dirty="0" smtClean="0"/>
              <a:t>Fig.4e</a:t>
            </a:r>
            <a:r>
              <a:rPr lang="en-US" sz="2800" dirty="0" smtClean="0"/>
              <a:t> Health inequality</a:t>
            </a:r>
            <a:r>
              <a:rPr lang="en-US" sz="2800" dirty="0" smtClean="0"/>
              <a:t>: a breakdown</a:t>
            </a:r>
            <a:endParaRPr lang="en-US" sz="2800" dirty="0"/>
          </a:p>
        </p:txBody>
      </p:sp>
      <p:pic>
        <p:nvPicPr>
          <p:cNvPr id="1208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52800" y="1066800"/>
            <a:ext cx="2587925" cy="475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609600"/>
          </a:xfrm>
        </p:spPr>
        <p:txBody>
          <a:bodyPr/>
          <a:lstStyle/>
          <a:p>
            <a:r>
              <a:rPr lang="en-US" sz="2800" b="1" dirty="0" smtClean="0"/>
              <a:t>Fig.5a</a:t>
            </a:r>
            <a:r>
              <a:rPr lang="en-US" sz="2800" dirty="0" smtClean="0"/>
              <a:t> Markets, governments, and child poverty rates</a:t>
            </a:r>
            <a:endParaRPr lang="en-US" sz="2800" dirty="0"/>
          </a:p>
        </p:txBody>
      </p:sp>
      <p:pic>
        <p:nvPicPr>
          <p:cNvPr id="1218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67000" y="1066800"/>
            <a:ext cx="3888190" cy="475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8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6248400"/>
            <a:ext cx="3810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534400" cy="685800"/>
          </a:xfrm>
        </p:spPr>
        <p:txBody>
          <a:bodyPr/>
          <a:lstStyle/>
          <a:p>
            <a:r>
              <a:rPr lang="en-US" sz="2800" b="1" dirty="0" smtClean="0"/>
              <a:t>Fig.5b</a:t>
            </a:r>
            <a:r>
              <a:rPr lang="en-US" sz="2800" dirty="0" smtClean="0"/>
              <a:t> Child poverty and public spending on families</a:t>
            </a:r>
            <a:endParaRPr lang="en-US" sz="2800" dirty="0"/>
          </a:p>
        </p:txBody>
      </p:sp>
      <p:pic>
        <p:nvPicPr>
          <p:cNvPr id="1228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828800"/>
            <a:ext cx="629714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8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5334000"/>
            <a:ext cx="33718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219200"/>
          </a:xfrm>
        </p:spPr>
        <p:txBody>
          <a:bodyPr/>
          <a:lstStyle/>
          <a:p>
            <a:r>
              <a:rPr lang="en-US" sz="2800" b="1" dirty="0" smtClean="0"/>
              <a:t>Fig.6a </a:t>
            </a:r>
            <a:r>
              <a:rPr lang="en-US" sz="2800" dirty="0" smtClean="0"/>
              <a:t>Reduction in child poverty rates by government family spending in cash benefits and tax allowances</a:t>
            </a:r>
            <a:endParaRPr lang="en-US" sz="2800" dirty="0"/>
          </a:p>
        </p:txBody>
      </p:sp>
      <p:pic>
        <p:nvPicPr>
          <p:cNvPr id="1239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2209800"/>
            <a:ext cx="807248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219200"/>
          </a:xfrm>
        </p:spPr>
        <p:txBody>
          <a:bodyPr/>
          <a:lstStyle/>
          <a:p>
            <a:r>
              <a:rPr lang="en-US" sz="2800" b="1" dirty="0" smtClean="0"/>
              <a:t>Fig.6b </a:t>
            </a:r>
            <a:r>
              <a:rPr lang="en-US" sz="2800" dirty="0" smtClean="0"/>
              <a:t>Child </a:t>
            </a:r>
            <a:r>
              <a:rPr lang="en-US" sz="2800" dirty="0" smtClean="0"/>
              <a:t>poverty rates </a:t>
            </a:r>
            <a:r>
              <a:rPr lang="en-US" sz="2800" dirty="0" smtClean="0"/>
              <a:t>and public spending on families</a:t>
            </a:r>
            <a:endParaRPr lang="en-US" sz="2800" dirty="0"/>
          </a:p>
        </p:txBody>
      </p:sp>
      <p:pic>
        <p:nvPicPr>
          <p:cNvPr id="1249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1981200"/>
            <a:ext cx="8055428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/>
          <a:lstStyle/>
          <a:p>
            <a:r>
              <a:rPr lang="en-US" sz="2800" b="1" dirty="0" smtClean="0"/>
              <a:t>Fig.1b </a:t>
            </a:r>
            <a:r>
              <a:rPr lang="en-US" sz="2800" dirty="0" smtClean="0"/>
              <a:t>The overall record</a:t>
            </a:r>
          </a:p>
        </p:txBody>
      </p:sp>
      <p:pic>
        <p:nvPicPr>
          <p:cNvPr id="1034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05200" y="990600"/>
            <a:ext cx="2018594" cy="484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/>
          <a:lstStyle/>
          <a:p>
            <a:r>
              <a:rPr lang="en-US" sz="2800" b="1" dirty="0" smtClean="0"/>
              <a:t>Fig.2a</a:t>
            </a:r>
            <a:r>
              <a:rPr lang="en-US" sz="2800" dirty="0" smtClean="0"/>
              <a:t> Inequality in material well-being: income</a:t>
            </a:r>
            <a:endParaRPr lang="en-US" sz="2800" dirty="0"/>
          </a:p>
        </p:txBody>
      </p:sp>
      <p:pic>
        <p:nvPicPr>
          <p:cNvPr id="1044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066800"/>
            <a:ext cx="4659012" cy="475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82000" cy="914400"/>
          </a:xfrm>
        </p:spPr>
        <p:txBody>
          <a:bodyPr/>
          <a:lstStyle/>
          <a:p>
            <a:r>
              <a:rPr lang="en-US" sz="2800" b="1" dirty="0" smtClean="0"/>
              <a:t>Fig.2b</a:t>
            </a:r>
            <a:r>
              <a:rPr lang="en-US" sz="2800" dirty="0" smtClean="0"/>
              <a:t> </a:t>
            </a:r>
            <a:r>
              <a:rPr lang="en-US" sz="2800" dirty="0" smtClean="0"/>
              <a:t>Inequality in material </a:t>
            </a:r>
            <a:r>
              <a:rPr lang="en-US" sz="2800" dirty="0" smtClean="0"/>
              <a:t>well-being: educational resources</a:t>
            </a:r>
            <a:endParaRPr lang="en-US" sz="2800" dirty="0"/>
          </a:p>
        </p:txBody>
      </p:sp>
      <p:pic>
        <p:nvPicPr>
          <p:cNvPr id="1054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143000"/>
            <a:ext cx="5968028" cy="475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 bwMode="auto">
          <a:xfrm>
            <a:off x="1676400" y="5715000"/>
            <a:ext cx="2667000" cy="228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219200"/>
          </a:xfrm>
        </p:spPr>
        <p:txBody>
          <a:bodyPr/>
          <a:lstStyle/>
          <a:p>
            <a:r>
              <a:rPr lang="en-US" sz="2800" b="1" dirty="0" smtClean="0"/>
              <a:t>Fig.2c</a:t>
            </a:r>
            <a:r>
              <a:rPr lang="en-US" sz="2800" dirty="0" smtClean="0"/>
              <a:t> </a:t>
            </a:r>
            <a:r>
              <a:rPr lang="en-US" sz="2800" dirty="0" smtClean="0"/>
              <a:t>Inequality in material </a:t>
            </a:r>
            <a:r>
              <a:rPr lang="en-US" sz="2800" dirty="0" smtClean="0"/>
              <a:t>well-being: housing living space</a:t>
            </a:r>
            <a:endParaRPr lang="en-US" sz="2800" dirty="0"/>
          </a:p>
        </p:txBody>
      </p:sp>
      <p:pic>
        <p:nvPicPr>
          <p:cNvPr id="1064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143000"/>
            <a:ext cx="6667761" cy="475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 bwMode="auto">
          <a:xfrm>
            <a:off x="1295400" y="5715000"/>
            <a:ext cx="3048000" cy="228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458200" cy="762000"/>
          </a:xfrm>
        </p:spPr>
        <p:txBody>
          <a:bodyPr/>
          <a:lstStyle/>
          <a:p>
            <a:r>
              <a:rPr lang="en-US" sz="2800" b="1" dirty="0" smtClean="0"/>
              <a:t>Fig.2d</a:t>
            </a:r>
            <a:r>
              <a:rPr lang="en-US" sz="2800" dirty="0" smtClean="0"/>
              <a:t> </a:t>
            </a:r>
            <a:r>
              <a:rPr lang="en-US" sz="2800" dirty="0" smtClean="0"/>
              <a:t>Inequality in material well-being: </a:t>
            </a:r>
            <a:r>
              <a:rPr lang="en-US" sz="2800" dirty="0" smtClean="0"/>
              <a:t>an overview</a:t>
            </a:r>
            <a:endParaRPr lang="en-US" sz="2800" dirty="0"/>
          </a:p>
        </p:txBody>
      </p:sp>
      <p:pic>
        <p:nvPicPr>
          <p:cNvPr id="1075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52800" y="1143000"/>
            <a:ext cx="2558183" cy="475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762000"/>
          </a:xfrm>
        </p:spPr>
        <p:txBody>
          <a:bodyPr/>
          <a:lstStyle/>
          <a:p>
            <a:r>
              <a:rPr lang="en-US" sz="2800" b="1" dirty="0" smtClean="0"/>
              <a:t>Fig.2e</a:t>
            </a:r>
            <a:r>
              <a:rPr lang="en-US" sz="2800" dirty="0" smtClean="0"/>
              <a:t> </a:t>
            </a:r>
            <a:r>
              <a:rPr lang="en-US" sz="2800" dirty="0" smtClean="0"/>
              <a:t>Inequality in material well-being: </a:t>
            </a:r>
            <a:r>
              <a:rPr lang="en-US" sz="2800" dirty="0" smtClean="0"/>
              <a:t>a breakdown</a:t>
            </a:r>
            <a:endParaRPr lang="en-US" sz="2800" dirty="0"/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52800" y="1143000"/>
            <a:ext cx="2565133" cy="475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9600"/>
          </a:xfrm>
        </p:spPr>
        <p:txBody>
          <a:bodyPr/>
          <a:lstStyle/>
          <a:p>
            <a:r>
              <a:rPr lang="en-US" sz="2800" b="1" dirty="0" smtClean="0"/>
              <a:t>Fig.3a</a:t>
            </a:r>
            <a:r>
              <a:rPr lang="en-US" sz="2800" dirty="0" smtClean="0"/>
              <a:t> </a:t>
            </a:r>
            <a:r>
              <a:rPr lang="en-US" sz="2800" dirty="0" smtClean="0"/>
              <a:t>Inequality in </a:t>
            </a:r>
            <a:r>
              <a:rPr lang="en-US" sz="2800" dirty="0" smtClean="0"/>
              <a:t>reading literacy</a:t>
            </a:r>
            <a:endParaRPr lang="en-US" sz="2800" dirty="0"/>
          </a:p>
        </p:txBody>
      </p:sp>
      <p:pic>
        <p:nvPicPr>
          <p:cNvPr id="1095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6800" y="990600"/>
            <a:ext cx="6989674" cy="475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 bwMode="auto">
          <a:xfrm>
            <a:off x="1066800" y="5562600"/>
            <a:ext cx="3124200" cy="228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RC_Branded_Template">
  <a:themeElements>
    <a:clrScheme name="Blank Presentation 13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99FF"/>
      </a:accent1>
      <a:accent2>
        <a:srgbClr val="000000"/>
      </a:accent2>
      <a:accent3>
        <a:srgbClr val="FFFFFF"/>
      </a:accent3>
      <a:accent4>
        <a:srgbClr val="000000"/>
      </a:accent4>
      <a:accent5>
        <a:srgbClr val="AACAFF"/>
      </a:accent5>
      <a:accent6>
        <a:srgbClr val="000000"/>
      </a:accent6>
      <a:hlink>
        <a:srgbClr val="7E7E7E"/>
      </a:hlink>
      <a:folHlink>
        <a:srgbClr val="A5A5A5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0099FF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AACAFF"/>
        </a:accent5>
        <a:accent6>
          <a:srgbClr val="000000"/>
        </a:accent6>
        <a:hlink>
          <a:srgbClr val="7E7E7E"/>
        </a:hlink>
        <a:folHlink>
          <a:srgbClr val="A5A5A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IRC_Branded_Template</Template>
  <TotalTime>297</TotalTime>
  <Words>179</Words>
  <Application>Microsoft Office PowerPoint</Application>
  <PresentationFormat>On-screen Show (4:3)</PresentationFormat>
  <Paragraphs>25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IRC_Branded_Template</vt:lpstr>
      <vt:lpstr>Report Card 9 The children left behind</vt:lpstr>
      <vt:lpstr>Fig.1a A league table of inequality in child well-being</vt:lpstr>
      <vt:lpstr>Fig.1b The overall record</vt:lpstr>
      <vt:lpstr>Fig.2a Inequality in material well-being: income</vt:lpstr>
      <vt:lpstr>Fig.2b Inequality in material well-being: educational resources</vt:lpstr>
      <vt:lpstr>Fig.2c Inequality in material well-being: housing living space</vt:lpstr>
      <vt:lpstr>Fig.2d Inequality in material well-being: an overview</vt:lpstr>
      <vt:lpstr>Fig.2e Inequality in material well-being: a breakdown</vt:lpstr>
      <vt:lpstr>Fig.3a Inequality in reading literacy</vt:lpstr>
      <vt:lpstr>Fig.3b Inequality in maths literacy</vt:lpstr>
      <vt:lpstr>Fig.3c Inequality in science literacy</vt:lpstr>
      <vt:lpstr>Fig.3d Educational inequality: an overview</vt:lpstr>
      <vt:lpstr>Fig.3e Educational inequality: a breakdown</vt:lpstr>
      <vt:lpstr>Fig.3f(i) Bottom-end inequality and median achievement</vt:lpstr>
      <vt:lpstr>Fig.3f(ii) Bottom-end inequality and top-end achievement</vt:lpstr>
      <vt:lpstr>Fig.4a Health inequality: self-reported health complaints</vt:lpstr>
      <vt:lpstr>Fig.4b Health inequality: health eating</vt:lpstr>
      <vt:lpstr>Fig.4c Health inequality: vigorous and physical activities</vt:lpstr>
      <vt:lpstr>Fig.4d Health inequality: an overview</vt:lpstr>
      <vt:lpstr>Fig.4e Health inequality: a breakdown</vt:lpstr>
      <vt:lpstr>Fig.5a Markets, governments, and child poverty rates</vt:lpstr>
      <vt:lpstr>Fig.5b Child poverty and public spending on families</vt:lpstr>
      <vt:lpstr>Fig.6a Reduction in child poverty rates by government family spending in cash benefits and tax allowances</vt:lpstr>
      <vt:lpstr>Fig.6b Child poverty rates and public spending on families</vt:lpstr>
    </vt:vector>
  </TitlesOfParts>
  <Company>UN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&lt;INSERT PROPOSAL TITLE&gt; &lt;INSERT SUBHEADING&gt;</dc:title>
  <dc:creator>lluzi</dc:creator>
  <cp:lastModifiedBy>lluzi</cp:lastModifiedBy>
  <cp:revision>66</cp:revision>
  <cp:lastPrinted>2010-10-12T15:22:02Z</cp:lastPrinted>
  <dcterms:created xsi:type="dcterms:W3CDTF">2010-10-08T15:34:43Z</dcterms:created>
  <dcterms:modified xsi:type="dcterms:W3CDTF">2010-11-24T10:45:44Z</dcterms:modified>
</cp:coreProperties>
</file>